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395412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910423"/>
            <a:ext cx="7772400" cy="1118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0" y="4615343"/>
            <a:ext cx="9144000" cy="2197267"/>
            <a:chOff x="0" y="3690482"/>
            <a:chExt cx="9144000" cy="850171"/>
          </a:xfrm>
        </p:grpSpPr>
        <p:sp>
          <p:nvSpPr>
            <p:cNvPr id="12" name="Shape 12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x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buNone/>
              <a:defRPr>
                <a:solidFill>
                  <a:srgbClr val="FFA711"/>
                </a:solidFill>
              </a:defRPr>
            </a:lvl1pPr>
            <a:lvl2pPr rtl="0">
              <a:buNone/>
              <a:defRPr>
                <a:solidFill>
                  <a:srgbClr val="FFA711"/>
                </a:solidFill>
              </a:defRPr>
            </a:lvl2pPr>
            <a:lvl3pPr rtl="0">
              <a:buNone/>
              <a:defRPr>
                <a:solidFill>
                  <a:srgbClr val="FFA711"/>
                </a:solidFill>
              </a:defRPr>
            </a:lvl3pPr>
            <a:lvl4pPr rtl="0">
              <a:buNone/>
              <a:defRPr>
                <a:solidFill>
                  <a:srgbClr val="FFA711"/>
                </a:solidFill>
              </a:defRPr>
            </a:lvl4pPr>
            <a:lvl5pPr rtl="0">
              <a:buNone/>
              <a:defRPr>
                <a:solidFill>
                  <a:srgbClr val="FFA711"/>
                </a:solidFill>
              </a:defRPr>
            </a:lvl5pPr>
            <a:lvl6pPr rtl="0">
              <a:buNone/>
              <a:defRPr>
                <a:solidFill>
                  <a:srgbClr val="FFA711"/>
                </a:solidFill>
              </a:defRPr>
            </a:lvl6pPr>
            <a:lvl7pPr rtl="0">
              <a:buNone/>
              <a:defRPr>
                <a:solidFill>
                  <a:srgbClr val="FFA711"/>
                </a:solidFill>
              </a:defRPr>
            </a:lvl7pPr>
            <a:lvl8pPr rtl="0">
              <a:buNone/>
              <a:defRPr>
                <a:solidFill>
                  <a:srgbClr val="FFA711"/>
                </a:solidFill>
              </a:defRPr>
            </a:lvl8pPr>
            <a:lvl9pPr rtl="0">
              <a:buNone/>
              <a:defRPr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2"/>
              </a:buClr>
              <a:buSzPct val="166666"/>
              <a:buFont typeface="Arial"/>
              <a:buChar char="•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285750" algn="l" rtl="0">
              <a:spcBef>
                <a:spcPts val="560"/>
              </a:spcBef>
              <a:buClr>
                <a:schemeClr val="lt2"/>
              </a:buClr>
              <a:buSzPct val="100000"/>
              <a:buFont typeface="Courier New"/>
              <a:buChar char="o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228600" algn="l" rtl="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228600" algn="l" rtl="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228600" algn="l" rtl="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grpSp>
        <p:nvGrpSpPr>
          <p:cNvPr id="23" name="Shape 23"/>
          <p:cNvGrpSpPr/>
          <p:nvPr/>
        </p:nvGrpSpPr>
        <p:grpSpPr>
          <a:xfrm>
            <a:off x="0" y="6078691"/>
            <a:ext cx="9144000" cy="779372"/>
            <a:chOff x="0" y="3690482"/>
            <a:chExt cx="9144000" cy="301556"/>
          </a:xfrm>
        </p:grpSpPr>
        <p:sp>
          <p:nvSpPr>
            <p:cNvPr id="24" name="Shape 2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woColTx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35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>
                <a:solidFill>
                  <a:schemeClr val="lt2"/>
                </a:solidFill>
              </a:defRPr>
            </a:lvl1pPr>
            <a:lvl2pPr rtl="0">
              <a:buNone/>
              <a:defRPr sz="2400">
                <a:solidFill>
                  <a:schemeClr val="lt2"/>
                </a:solidFill>
              </a:defRPr>
            </a:lvl2pPr>
            <a:lvl3pPr rtl="0">
              <a:buNone/>
              <a:defRPr sz="2000">
                <a:solidFill>
                  <a:schemeClr val="lt2"/>
                </a:solidFill>
              </a:defRPr>
            </a:lvl3pPr>
            <a:lvl4pPr rtl="0">
              <a:buNone/>
              <a:defRPr sz="1800">
                <a:solidFill>
                  <a:schemeClr val="lt2"/>
                </a:solidFill>
              </a:defRPr>
            </a:lvl4pPr>
            <a:lvl5pPr rtl="0">
              <a:buNone/>
              <a:defRPr sz="1800">
                <a:solidFill>
                  <a:schemeClr val="lt2"/>
                </a:solidFill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35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>
                <a:solidFill>
                  <a:schemeClr val="lt2"/>
                </a:solidFill>
              </a:defRPr>
            </a:lvl1pPr>
            <a:lvl2pPr rtl="0">
              <a:buNone/>
              <a:defRPr sz="2400">
                <a:solidFill>
                  <a:schemeClr val="lt2"/>
                </a:solidFill>
              </a:defRPr>
            </a:lvl2pPr>
            <a:lvl3pPr rtl="0">
              <a:buNone/>
              <a:defRPr sz="2000">
                <a:solidFill>
                  <a:schemeClr val="lt2"/>
                </a:solidFill>
              </a:defRPr>
            </a:lvl3pPr>
            <a:lvl4pPr rtl="0">
              <a:buNone/>
              <a:defRPr sz="1800">
                <a:solidFill>
                  <a:schemeClr val="lt2"/>
                </a:solidFill>
              </a:defRPr>
            </a:lvl4pPr>
            <a:lvl5pPr rtl="0">
              <a:buNone/>
              <a:defRPr sz="1800">
                <a:solidFill>
                  <a:schemeClr val="lt2"/>
                </a:solidFill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grpSp>
        <p:nvGrpSpPr>
          <p:cNvPr id="31" name="Shape 31"/>
          <p:cNvGrpSpPr/>
          <p:nvPr/>
        </p:nvGrpSpPr>
        <p:grpSpPr>
          <a:xfrm>
            <a:off x="0" y="6078691"/>
            <a:ext cx="9144000" cy="779372"/>
            <a:chOff x="0" y="3690482"/>
            <a:chExt cx="9144000" cy="301556"/>
          </a:xfrm>
        </p:grpSpPr>
        <p:sp>
          <p:nvSpPr>
            <p:cNvPr id="32" name="Shape 32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grpSp>
        <p:nvGrpSpPr>
          <p:cNvPr id="37" name="Shape 37"/>
          <p:cNvGrpSpPr/>
          <p:nvPr/>
        </p:nvGrpSpPr>
        <p:grpSpPr>
          <a:xfrm>
            <a:off x="0" y="6078691"/>
            <a:ext cx="9144000" cy="779372"/>
            <a:chOff x="0" y="3690482"/>
            <a:chExt cx="9144000" cy="301556"/>
          </a:xfrm>
        </p:grpSpPr>
        <p:sp>
          <p:nvSpPr>
            <p:cNvPr id="38" name="Shape 38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APTION_ONLY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62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1pPr>
            <a:lvl2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2pPr>
            <a:lvl3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3pPr>
            <a:lvl4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4pPr>
            <a:lvl5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5pPr>
            <a:lvl6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6pPr>
            <a:lvl7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7pPr>
            <a:lvl8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8pPr>
            <a:lvl9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grpSp>
        <p:nvGrpSpPr>
          <p:cNvPr id="43" name="Shape 43"/>
          <p:cNvGrpSpPr/>
          <p:nvPr/>
        </p:nvGrpSpPr>
        <p:grpSpPr>
          <a:xfrm>
            <a:off x="0" y="6078691"/>
            <a:ext cx="9144000" cy="779372"/>
            <a:chOff x="0" y="3690482"/>
            <a:chExt cx="9144000" cy="301556"/>
          </a:xfrm>
        </p:grpSpPr>
        <p:sp>
          <p:nvSpPr>
            <p:cNvPr id="44" name="Shape 4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Shape 48"/>
          <p:cNvGrpSpPr/>
          <p:nvPr/>
        </p:nvGrpSpPr>
        <p:grpSpPr>
          <a:xfrm>
            <a:off x="0" y="4615343"/>
            <a:ext cx="9144000" cy="2197267"/>
            <a:chOff x="0" y="3690482"/>
            <a:chExt cx="9144000" cy="850171"/>
          </a:xfrm>
        </p:grpSpPr>
        <p:sp>
          <p:nvSpPr>
            <p:cNvPr id="49" name="Shape 49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7E0F2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2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285750" algn="l" rtl="0">
              <a:spcBef>
                <a:spcPts val="560"/>
              </a:spcBef>
              <a:buClr>
                <a:schemeClr val="lt2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228600" algn="l" rtl="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228600" algn="l" rtl="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228600" algn="l" rtl="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1321"/>
            <a:ext cx="9144000" cy="11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1395412"/>
            <a:ext cx="7772400" cy="1470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Spanish Sentences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85800" y="2910423"/>
            <a:ext cx="7772400" cy="1118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Zena Youssef &amp; Noor Ismail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666100" y="824014"/>
            <a:ext cx="7811799" cy="5209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5" name="Shape 65"/>
          <p:cNvSpPr txBox="1"/>
          <p:nvPr/>
        </p:nvSpPr>
        <p:spPr>
          <a:xfrm>
            <a:off x="1126350" y="4163275"/>
            <a:ext cx="3621600" cy="47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enfrente</a:t>
            </a:r>
          </a:p>
        </p:txBody>
      </p:sp>
      <p:sp>
        <p:nvSpPr>
          <p:cNvPr id="66" name="Shape 66"/>
          <p:cNvSpPr txBox="1"/>
          <p:nvPr/>
        </p:nvSpPr>
        <p:spPr>
          <a:xfrm>
            <a:off x="3393350" y="2994125"/>
            <a:ext cx="1582499" cy="47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cerca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5446475" y="1910550"/>
            <a:ext cx="1675199" cy="47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lejos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89262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4300"/>
              <a:t>Sentences Using Far, Near, Close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18050" y="1022875"/>
            <a:ext cx="8307899" cy="497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rgbClr val="000000"/>
              </a:buClr>
              <a:buSzPct val="34375"/>
              <a:buFont typeface="Arial"/>
              <a:buNone/>
            </a:pPr>
            <a:r>
              <a:rPr lang="en"/>
              <a:t>Noor esta enfrente de Zena.</a:t>
            </a:r>
          </a:p>
          <a:p>
            <a:endParaRPr/>
          </a:p>
          <a:p>
            <a:pPr lvl="0" rtl="0">
              <a:lnSpc>
                <a:spcPct val="115000"/>
              </a:lnSpc>
              <a:buClr>
                <a:srgbClr val="000000"/>
              </a:buClr>
              <a:buSzPct val="34375"/>
              <a:buFont typeface="Arial"/>
              <a:buNone/>
            </a:pPr>
            <a:r>
              <a:rPr lang="en"/>
              <a:t>La silla esta cerca de la mesa. </a:t>
            </a:r>
          </a:p>
          <a:p>
            <a:endParaRPr/>
          </a:p>
          <a:p>
            <a:pPr lvl="0" rtl="0">
              <a:lnSpc>
                <a:spcPct val="115000"/>
              </a:lnSpc>
              <a:buClr>
                <a:srgbClr val="000000"/>
              </a:buClr>
              <a:buSzPct val="34375"/>
              <a:buFont typeface="Arial"/>
              <a:buNone/>
            </a:pPr>
            <a:r>
              <a:rPr lang="en"/>
              <a:t>Los zapatos esta lejos de el sweater.</a:t>
            </a:r>
          </a:p>
          <a:p>
            <a:endParaRPr/>
          </a:p>
          <a:p>
            <a:pPr lvl="0" rtl="0">
              <a:lnSpc>
                <a:spcPct val="115000"/>
              </a:lnSpc>
              <a:buClr>
                <a:srgbClr val="000000"/>
              </a:buClr>
              <a:buSzPct val="34375"/>
              <a:buFont typeface="Arial"/>
              <a:buNone/>
            </a:pPr>
            <a:r>
              <a:rPr lang="en"/>
              <a:t>La nube está cerca del plano</a:t>
            </a:r>
          </a:p>
          <a:p>
            <a:endParaRPr/>
          </a:p>
          <a:p>
            <a:pPr lvl="0" rtl="0">
              <a:lnSpc>
                <a:spcPct val="115000"/>
              </a:lnSpc>
              <a:buClr>
                <a:srgbClr val="000000"/>
              </a:buClr>
              <a:buSzPct val="34375"/>
              <a:buFont typeface="Arial"/>
              <a:buNone/>
            </a:pPr>
            <a:r>
              <a:rPr lang="en"/>
              <a:t>El teléfono está cerca de su</a:t>
            </a:r>
          </a:p>
          <a:p>
            <a:pPr lvl="0" rtl="0">
              <a:lnSpc>
                <a:spcPct val="115000"/>
              </a:lnSpc>
              <a:buClr>
                <a:srgbClr val="000000"/>
              </a:buClr>
              <a:buSzPct val="34375"/>
              <a:buFont typeface="Arial"/>
              <a:buNone/>
            </a:pPr>
            <a:r>
              <a:rPr lang="en"/>
              <a:t>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4300"/>
              <a:t>Sentences Using Far, Near, Close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41765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El árbol es cerca de mi</a:t>
            </a:r>
          </a:p>
          <a:p>
            <a:endParaRPr/>
          </a:p>
          <a:p>
            <a:pPr lvl="0" rtl="0">
              <a:buNone/>
            </a:pPr>
            <a:r>
              <a:rPr lang="en"/>
              <a:t>El arbusto de es en frente del agua</a:t>
            </a:r>
          </a:p>
          <a:p>
            <a:endParaRPr/>
          </a:p>
          <a:p>
            <a:pPr lvl="0" rtl="0">
              <a:buNone/>
            </a:pPr>
            <a:r>
              <a:rPr lang="en"/>
              <a:t>El agua está muy lejos del árbol</a:t>
            </a:r>
          </a:p>
          <a:p>
            <a:endParaRPr/>
          </a:p>
          <a:p>
            <a:pPr lvl="0" rtl="0">
              <a:buNone/>
            </a:pPr>
            <a:r>
              <a:rPr lang="en"/>
              <a:t>La chica está lejos del sol</a:t>
            </a:r>
          </a:p>
          <a:p>
            <a:endParaRPr/>
          </a:p>
          <a:p>
            <a:pPr lvl="0" rtl="0">
              <a:buClr>
                <a:srgbClr val="000000"/>
              </a:buClr>
              <a:buSzPct val="34375"/>
              <a:buFont typeface="Arial"/>
              <a:buNone/>
            </a:pPr>
            <a:r>
              <a:rPr lang="en"/>
              <a:t>El niño está en frente de la puerta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4300"/>
              <a:t>Sentences Using Far, Near, Close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125100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El arma está cerca de su corazón</a:t>
            </a:r>
          </a:p>
          <a:p>
            <a:endParaRPr/>
          </a:p>
          <a:p>
            <a:pPr lvl="0" rtl="0">
              <a:buNone/>
            </a:pPr>
            <a:r>
              <a:rPr lang="en"/>
              <a:t>La silla está cerca de él</a:t>
            </a:r>
          </a:p>
          <a:p>
            <a:endParaRPr/>
          </a:p>
          <a:p>
            <a:pPr lvl="0" rtl="0">
              <a:buNone/>
            </a:pPr>
            <a:r>
              <a:rPr lang="en"/>
              <a:t>El aula está lejos de aquí</a:t>
            </a:r>
          </a:p>
          <a:p>
            <a:endParaRPr/>
          </a:p>
          <a:p>
            <a:pPr lvl="0" rtl="0">
              <a:buNone/>
            </a:pPr>
            <a:r>
              <a:rPr lang="en"/>
              <a:t>El libro está en frente de ella</a:t>
            </a:r>
          </a:p>
          <a:p>
            <a:endParaRPr/>
          </a:p>
          <a:p>
            <a:pPr lvl="0" rtl="0">
              <a:buClr>
                <a:srgbClr val="000000"/>
              </a:buClr>
              <a:buSzPct val="34375"/>
              <a:buFont typeface="Arial"/>
              <a:buNone/>
            </a:pPr>
            <a:r>
              <a:rPr lang="en"/>
              <a:t>El computadora está en frente de la maestra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Macintosh PowerPoint</Application>
  <PresentationFormat>On-screen Show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Theme</vt:lpstr>
      <vt:lpstr>Spanish Sentences</vt:lpstr>
      <vt:lpstr>Slide 2</vt:lpstr>
      <vt:lpstr>Sentences Using Far, Near, Close</vt:lpstr>
      <vt:lpstr>Sentences Using Far, Near, Close</vt:lpstr>
      <vt:lpstr>Sentences Using Far, Near, Close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Sentences</dc:title>
  <cp:lastModifiedBy>NYCDOE</cp:lastModifiedBy>
  <cp:revision>1</cp:revision>
  <dcterms:created xsi:type="dcterms:W3CDTF">2013-09-27T13:15:44Z</dcterms:created>
  <dcterms:modified xsi:type="dcterms:W3CDTF">2013-09-27T13:15:54Z</dcterms:modified>
</cp:coreProperties>
</file>